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PT Sans Narrow"/>
      <p:regular r:id="rId29"/>
      <p:bold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ansNarrow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regular.fntdata"/><Relationship Id="rId30" Type="http://schemas.openxmlformats.org/officeDocument/2006/relationships/font" Target="fonts/PTSansNarrow-bold.fntdata"/><Relationship Id="rId11" Type="http://schemas.openxmlformats.org/officeDocument/2006/relationships/slide" Target="slides/slide6.xml"/><Relationship Id="rId33" Type="http://schemas.openxmlformats.org/officeDocument/2006/relationships/font" Target="fonts/OpenSans-italic.fntdata"/><Relationship Id="rId10" Type="http://schemas.openxmlformats.org/officeDocument/2006/relationships/slide" Target="slides/slide5.xml"/><Relationship Id="rId32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Codec" TargetMode="External"/><Relationship Id="rId3" Type="http://schemas.openxmlformats.org/officeDocument/2006/relationships/hyperlink" Target="https://en.wikipedia.org/wiki/Peak_signal-to-noise_ratio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Codec" TargetMode="External"/><Relationship Id="rId3" Type="http://schemas.openxmlformats.org/officeDocument/2006/relationships/hyperlink" Target="https://en.wikipedia.org/wiki/Peak_signal-to-noise_ratio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5cb9733b2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d5cb9733b2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PSNR is most commonly used to measure the quality of reconstruction of lossy compression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codecs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009668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https://en.wikipedia.org/wiki/Peak_signal-to-noise_ratio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5cb9733b2_0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5cb9733b2_0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a46d59657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7a46d59657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d5cb9733b2_0_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d5cb9733b2_0_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d5cb9733b2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d5cb9733b2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5cb9733b2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d5cb9733b2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d5cb9733b2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d5cb9733b2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5cb9733b2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5cb9733b2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PSNR is most commonly used to measure the quality of reconstruction of lossy compression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codecs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https://en.wikipedia.org/wiki/Peak_signal-to-noise_ratio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d5cb9733b2_0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d5cb9733b2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5cb9733b2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5cb9733b2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5cb9733b2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5cb9733b2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d5cb9733b2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d5cb9733b2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d5cb9733b2_0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d5cb9733b2_0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a46d5965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a46d5965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d5cb9733b2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d5cb9733b2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5cb9733b2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5cb9733b2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a46d5965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a46d5965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5cb9733b2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5cb9733b2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5cb9733b2_0_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5cb9733b2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5cb9733b2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5cb9733b2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5cb9733b2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5cb9733b2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5dc6a25a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5dc6a25a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10" Type="http://schemas.openxmlformats.org/officeDocument/2006/relationships/image" Target="../media/image11.png"/><Relationship Id="rId9" Type="http://schemas.openxmlformats.org/officeDocument/2006/relationships/image" Target="../media/image13.png"/><Relationship Id="rId5" Type="http://schemas.openxmlformats.org/officeDocument/2006/relationships/image" Target="../media/image1.png"/><Relationship Id="rId6" Type="http://schemas.openxmlformats.org/officeDocument/2006/relationships/image" Target="../media/image10.png"/><Relationship Id="rId7" Type="http://schemas.openxmlformats.org/officeDocument/2006/relationships/image" Target="../media/image9.png"/><Relationship Id="rId8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Relationship Id="rId6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2.png"/><Relationship Id="rId4" Type="http://schemas.openxmlformats.org/officeDocument/2006/relationships/image" Target="../media/image3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00"/>
              <a:t>Performance Evaluation of Image Inpainting Algorithms Proposed in Pluralistic Image Completion Paper</a:t>
            </a:r>
            <a:endParaRPr sz="300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9050"/>
            <a:ext cx="4870500" cy="5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By Yunting Chiu and Huong Doan</a:t>
            </a:r>
            <a:endParaRPr sz="2200"/>
          </a:p>
        </p:txBody>
      </p:sp>
      <p:sp>
        <p:nvSpPr>
          <p:cNvPr id="68" name="Google Shape;68;p13"/>
          <p:cNvSpPr txBox="1"/>
          <p:nvPr/>
        </p:nvSpPr>
        <p:spPr>
          <a:xfrm>
            <a:off x="1004150" y="3556600"/>
            <a:ext cx="71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CSC-676 Computer Vision / Spring 2021 / American University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-393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Experiments - Overview</a:t>
            </a: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301375" y="542813"/>
            <a:ext cx="1583700" cy="131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PICNet model</a:t>
            </a:r>
            <a:endParaRPr/>
          </a:p>
        </p:txBody>
      </p:sp>
      <p:sp>
        <p:nvSpPr>
          <p:cNvPr id="134" name="Google Shape;134;p22"/>
          <p:cNvSpPr txBox="1"/>
          <p:nvPr/>
        </p:nvSpPr>
        <p:spPr>
          <a:xfrm>
            <a:off x="255200" y="893663"/>
            <a:ext cx="15276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Training ground truth images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5" name="Google Shape;135;p22"/>
          <p:cNvCxnSpPr>
            <a:stCxn id="134" idx="3"/>
            <a:endCxn id="133" idx="1"/>
          </p:cNvCxnSpPr>
          <p:nvPr/>
        </p:nvCxnSpPr>
        <p:spPr>
          <a:xfrm>
            <a:off x="1782800" y="1201463"/>
            <a:ext cx="51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" name="Google Shape;136;p22"/>
          <p:cNvSpPr/>
          <p:nvPr/>
        </p:nvSpPr>
        <p:spPr>
          <a:xfrm>
            <a:off x="2301375" y="2222838"/>
            <a:ext cx="1583700" cy="131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PICNet model</a:t>
            </a:r>
            <a:endParaRPr/>
          </a:p>
        </p:txBody>
      </p:sp>
      <p:sp>
        <p:nvSpPr>
          <p:cNvPr id="137" name="Google Shape;137;p22"/>
          <p:cNvSpPr txBox="1"/>
          <p:nvPr/>
        </p:nvSpPr>
        <p:spPr>
          <a:xfrm>
            <a:off x="255200" y="2589438"/>
            <a:ext cx="15276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Testing ground truth images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8" name="Google Shape;138;p22"/>
          <p:cNvCxnSpPr>
            <a:stCxn id="137" idx="3"/>
            <a:endCxn id="136" idx="1"/>
          </p:cNvCxnSpPr>
          <p:nvPr/>
        </p:nvCxnSpPr>
        <p:spPr>
          <a:xfrm flipH="1" rot="10800000">
            <a:off x="1782800" y="2881638"/>
            <a:ext cx="518700" cy="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" name="Google Shape;139;p22"/>
          <p:cNvSpPr txBox="1"/>
          <p:nvPr/>
        </p:nvSpPr>
        <p:spPr>
          <a:xfrm>
            <a:off x="4713425" y="4296375"/>
            <a:ext cx="15276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Inpainting images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0" name="Google Shape;140;p22"/>
          <p:cNvCxnSpPr>
            <a:stCxn id="136" idx="3"/>
            <a:endCxn id="141" idx="1"/>
          </p:cNvCxnSpPr>
          <p:nvPr/>
        </p:nvCxnSpPr>
        <p:spPr>
          <a:xfrm flipH="1" rot="10800000">
            <a:off x="3885075" y="2873088"/>
            <a:ext cx="469200" cy="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2" name="Google Shape;142;p22"/>
          <p:cNvSpPr txBox="1"/>
          <p:nvPr/>
        </p:nvSpPr>
        <p:spPr>
          <a:xfrm>
            <a:off x="4713425" y="2503275"/>
            <a:ext cx="15276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Ground truth images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Google Shape;143;p22"/>
          <p:cNvSpPr/>
          <p:nvPr/>
        </p:nvSpPr>
        <p:spPr>
          <a:xfrm>
            <a:off x="6975925" y="2958000"/>
            <a:ext cx="1976400" cy="1415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metrics: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SSIM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PSNR</a:t>
            </a:r>
            <a:endParaRPr/>
          </a:p>
        </p:txBody>
      </p:sp>
      <p:cxnSp>
        <p:nvCxnSpPr>
          <p:cNvPr id="144" name="Google Shape;144;p22"/>
          <p:cNvCxnSpPr>
            <a:stCxn id="142" idx="3"/>
            <a:endCxn id="143" idx="1"/>
          </p:cNvCxnSpPr>
          <p:nvPr/>
        </p:nvCxnSpPr>
        <p:spPr>
          <a:xfrm>
            <a:off x="6241025" y="2811075"/>
            <a:ext cx="735000" cy="85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" name="Google Shape;145;p22"/>
          <p:cNvCxnSpPr>
            <a:stCxn id="139" idx="3"/>
            <a:endCxn id="143" idx="1"/>
          </p:cNvCxnSpPr>
          <p:nvPr/>
        </p:nvCxnSpPr>
        <p:spPr>
          <a:xfrm flipH="1" rot="10800000">
            <a:off x="6241025" y="3665775"/>
            <a:ext cx="735000" cy="9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6" name="Google Shape;146;p22"/>
          <p:cNvCxnSpPr>
            <a:stCxn id="133" idx="2"/>
            <a:endCxn id="136" idx="0"/>
          </p:cNvCxnSpPr>
          <p:nvPr/>
        </p:nvCxnSpPr>
        <p:spPr>
          <a:xfrm>
            <a:off x="3093225" y="1860113"/>
            <a:ext cx="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669" y="1841363"/>
            <a:ext cx="644868" cy="7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6075" y="3623104"/>
            <a:ext cx="607960" cy="651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5618" y="3547219"/>
            <a:ext cx="607960" cy="651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3116" y="3493875"/>
            <a:ext cx="607960" cy="651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9316" y="3458050"/>
            <a:ext cx="607960" cy="651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0319" y="1759950"/>
            <a:ext cx="644868" cy="70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2"/>
          <p:cNvSpPr txBox="1"/>
          <p:nvPr/>
        </p:nvSpPr>
        <p:spPr>
          <a:xfrm>
            <a:off x="4758650" y="984250"/>
            <a:ext cx="1527600" cy="400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Masked images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4" name="Google Shape;15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0025" y="338513"/>
            <a:ext cx="554400" cy="59603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/>
          <p:nvPr/>
        </p:nvSpPr>
        <p:spPr>
          <a:xfrm>
            <a:off x="4354225" y="856675"/>
            <a:ext cx="242700" cy="40329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r>
              <a:rPr lang="en"/>
              <a:t>- FFHQ Training Process </a:t>
            </a:r>
            <a:endParaRPr/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088" y="1266328"/>
            <a:ext cx="3644190" cy="307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9402" y="1266327"/>
            <a:ext cx="3644175" cy="3072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r>
              <a:rPr lang="en"/>
              <a:t> - Art Work Training Process </a:t>
            </a:r>
            <a:endParaRPr/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25" y="788375"/>
            <a:ext cx="2073370" cy="19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9380" y="788375"/>
            <a:ext cx="2073370" cy="19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45250" y="798275"/>
            <a:ext cx="1988750" cy="198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4088" y="798275"/>
            <a:ext cx="1988750" cy="198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62200" y="2890075"/>
            <a:ext cx="2101025" cy="210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2600" y="2890075"/>
            <a:ext cx="2101025" cy="210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91825" y="2890075"/>
            <a:ext cx="2101025" cy="210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945251" y="2890075"/>
            <a:ext cx="2101025" cy="210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- FFHQ Testing Process</a:t>
            </a:r>
            <a:endParaRPr/>
          </a:p>
        </p:txBody>
      </p:sp>
      <p:sp>
        <p:nvSpPr>
          <p:cNvPr id="180" name="Google Shape;180;p25"/>
          <p:cNvSpPr txBox="1"/>
          <p:nvPr>
            <p:ph idx="1" type="body"/>
          </p:nvPr>
        </p:nvSpPr>
        <p:spPr>
          <a:xfrm>
            <a:off x="199750" y="656725"/>
            <a:ext cx="5154000" cy="14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26 ground truth images are used as input.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Each ground truth input image produces 50 diverse inpainting results with </a:t>
            </a:r>
            <a:r>
              <a:rPr lang="en"/>
              <a:t>plausible</a:t>
            </a:r>
            <a:r>
              <a:rPr lang="en"/>
              <a:t> content.</a:t>
            </a:r>
            <a:endParaRPr/>
          </a:p>
        </p:txBody>
      </p:sp>
      <p:pic>
        <p:nvPicPr>
          <p:cNvPr id="181" name="Google Shape;1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75" y="2258025"/>
            <a:ext cx="1669550" cy="177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4371" y="2419350"/>
            <a:ext cx="3323427" cy="255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5"/>
          <p:cNvSpPr/>
          <p:nvPr/>
        </p:nvSpPr>
        <p:spPr>
          <a:xfrm>
            <a:off x="2422763" y="2367613"/>
            <a:ext cx="1669500" cy="155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PICNet model</a:t>
            </a:r>
            <a:endParaRPr/>
          </a:p>
        </p:txBody>
      </p:sp>
      <p:cxnSp>
        <p:nvCxnSpPr>
          <p:cNvPr id="184" name="Google Shape;184;p25"/>
          <p:cNvCxnSpPr>
            <a:stCxn id="181" idx="3"/>
            <a:endCxn id="183" idx="1"/>
          </p:cNvCxnSpPr>
          <p:nvPr/>
        </p:nvCxnSpPr>
        <p:spPr>
          <a:xfrm>
            <a:off x="1704625" y="3145512"/>
            <a:ext cx="71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" name="Google Shape;185;p25"/>
          <p:cNvSpPr txBox="1"/>
          <p:nvPr/>
        </p:nvSpPr>
        <p:spPr>
          <a:xfrm>
            <a:off x="1686750" y="2745300"/>
            <a:ext cx="71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input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6" name="Google Shape;186;p25"/>
          <p:cNvSpPr txBox="1"/>
          <p:nvPr/>
        </p:nvSpPr>
        <p:spPr>
          <a:xfrm>
            <a:off x="4324400" y="2677825"/>
            <a:ext cx="84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output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7" name="Google Shape;18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4626" y="1121850"/>
            <a:ext cx="1071476" cy="1136174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5"/>
          <p:cNvSpPr/>
          <p:nvPr/>
        </p:nvSpPr>
        <p:spPr>
          <a:xfrm>
            <a:off x="5405850" y="1217800"/>
            <a:ext cx="186000" cy="38496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9" name="Google Shape;189;p25"/>
          <p:cNvCxnSpPr>
            <a:stCxn id="183" idx="3"/>
            <a:endCxn id="188" idx="1"/>
          </p:cNvCxnSpPr>
          <p:nvPr/>
        </p:nvCxnSpPr>
        <p:spPr>
          <a:xfrm flipH="1" rot="10800000">
            <a:off x="4092263" y="3142513"/>
            <a:ext cx="1313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90" name="Google Shape;19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473" y="1118877"/>
            <a:ext cx="1071475" cy="113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type="title"/>
          </p:nvPr>
        </p:nvSpPr>
        <p:spPr>
          <a:xfrm>
            <a:off x="0" y="-12175"/>
            <a:ext cx="1583700" cy="10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Overview</a:t>
            </a:r>
            <a:endParaRPr/>
          </a:p>
        </p:txBody>
      </p:sp>
      <p:pic>
        <p:nvPicPr>
          <p:cNvPr id="196" name="Google Shape;1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4800" y="-12175"/>
            <a:ext cx="5598198" cy="1254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4800" y="1236754"/>
            <a:ext cx="5598198" cy="1259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4800" y="3872385"/>
            <a:ext cx="5598198" cy="1270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64800" y="2571757"/>
            <a:ext cx="5598198" cy="127261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26"/>
          <p:cNvCxnSpPr/>
          <p:nvPr/>
        </p:nvCxnSpPr>
        <p:spPr>
          <a:xfrm flipH="1" rot="10800000">
            <a:off x="2015575" y="2522825"/>
            <a:ext cx="6755100" cy="27900"/>
          </a:xfrm>
          <a:prstGeom prst="straightConnector1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1" name="Google Shape;201;p26"/>
          <p:cNvSpPr txBox="1"/>
          <p:nvPr/>
        </p:nvSpPr>
        <p:spPr>
          <a:xfrm>
            <a:off x="1302300" y="967775"/>
            <a:ext cx="150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Best SSIM and PSNR scores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2" name="Google Shape;202;p26"/>
          <p:cNvSpPr txBox="1"/>
          <p:nvPr/>
        </p:nvSpPr>
        <p:spPr>
          <a:xfrm>
            <a:off x="1315175" y="3573025"/>
            <a:ext cx="150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Worst SSIM and PSNR  scores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2857700" y="140150"/>
            <a:ext cx="252300" cy="22854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6"/>
          <p:cNvSpPr/>
          <p:nvPr/>
        </p:nvSpPr>
        <p:spPr>
          <a:xfrm>
            <a:off x="2864200" y="2647950"/>
            <a:ext cx="252300" cy="24597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 txBox="1"/>
          <p:nvPr>
            <p:ph type="title"/>
          </p:nvPr>
        </p:nvSpPr>
        <p:spPr>
          <a:xfrm>
            <a:off x="311700" y="64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SSIM Score</a:t>
            </a:r>
            <a:endParaRPr/>
          </a:p>
        </p:txBody>
      </p:sp>
      <p:pic>
        <p:nvPicPr>
          <p:cNvPr id="210" name="Google Shape;2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375" y="955025"/>
            <a:ext cx="6800126" cy="3419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/>
          <p:nvPr>
            <p:ph type="title"/>
          </p:nvPr>
        </p:nvSpPr>
        <p:spPr>
          <a:xfrm>
            <a:off x="235500" y="-12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SSIM Score</a:t>
            </a:r>
            <a:endParaRPr/>
          </a:p>
        </p:txBody>
      </p:sp>
      <p:cxnSp>
        <p:nvCxnSpPr>
          <p:cNvPr id="216" name="Google Shape;216;p28"/>
          <p:cNvCxnSpPr/>
          <p:nvPr/>
        </p:nvCxnSpPr>
        <p:spPr>
          <a:xfrm>
            <a:off x="227775" y="2845050"/>
            <a:ext cx="8804100" cy="0"/>
          </a:xfrm>
          <a:prstGeom prst="straightConnector1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8"/>
          <p:cNvSpPr/>
          <p:nvPr/>
        </p:nvSpPr>
        <p:spPr>
          <a:xfrm>
            <a:off x="980225" y="776400"/>
            <a:ext cx="252300" cy="19680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8"/>
          <p:cNvSpPr/>
          <p:nvPr/>
        </p:nvSpPr>
        <p:spPr>
          <a:xfrm>
            <a:off x="1029175" y="3070800"/>
            <a:ext cx="252300" cy="19680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8"/>
          <p:cNvSpPr txBox="1"/>
          <p:nvPr/>
        </p:nvSpPr>
        <p:spPr>
          <a:xfrm>
            <a:off x="134025" y="1331425"/>
            <a:ext cx="791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Best SSIM scores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0" name="Google Shape;220;p28"/>
          <p:cNvSpPr txBox="1"/>
          <p:nvPr/>
        </p:nvSpPr>
        <p:spPr>
          <a:xfrm>
            <a:off x="134025" y="3527375"/>
            <a:ext cx="791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Worst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SSIM scores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8100650" y="2046650"/>
            <a:ext cx="99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Inpainting image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2" name="Google Shape;222;p28"/>
          <p:cNvSpPr txBox="1"/>
          <p:nvPr/>
        </p:nvSpPr>
        <p:spPr>
          <a:xfrm>
            <a:off x="8100600" y="979750"/>
            <a:ext cx="99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Masked Image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3" name="Google Shape;223;p28"/>
          <p:cNvSpPr txBox="1"/>
          <p:nvPr/>
        </p:nvSpPr>
        <p:spPr>
          <a:xfrm>
            <a:off x="8132125" y="3152950"/>
            <a:ext cx="99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Masked Image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4" name="Google Shape;224;p28"/>
          <p:cNvSpPr txBox="1"/>
          <p:nvPr/>
        </p:nvSpPr>
        <p:spPr>
          <a:xfrm>
            <a:off x="8132125" y="4315325"/>
            <a:ext cx="99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Inpainting image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5" name="Google Shape;22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925" y="672000"/>
            <a:ext cx="6747638" cy="206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4925" y="2969700"/>
            <a:ext cx="6801818" cy="206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PSNR Score</a:t>
            </a:r>
            <a:endParaRPr/>
          </a:p>
        </p:txBody>
      </p:sp>
      <p:pic>
        <p:nvPicPr>
          <p:cNvPr id="232" name="Google Shape;23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000" y="1079151"/>
            <a:ext cx="6893749" cy="320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title"/>
          </p:nvPr>
        </p:nvSpPr>
        <p:spPr>
          <a:xfrm>
            <a:off x="235500" y="-12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PSNR Score</a:t>
            </a:r>
            <a:endParaRPr/>
          </a:p>
        </p:txBody>
      </p:sp>
      <p:cxnSp>
        <p:nvCxnSpPr>
          <p:cNvPr id="238" name="Google Shape;238;p30"/>
          <p:cNvCxnSpPr/>
          <p:nvPr/>
        </p:nvCxnSpPr>
        <p:spPr>
          <a:xfrm>
            <a:off x="227775" y="2845050"/>
            <a:ext cx="8804100" cy="0"/>
          </a:xfrm>
          <a:prstGeom prst="straightConnector1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" name="Google Shape;239;p30"/>
          <p:cNvSpPr/>
          <p:nvPr/>
        </p:nvSpPr>
        <p:spPr>
          <a:xfrm>
            <a:off x="980225" y="776400"/>
            <a:ext cx="252300" cy="19680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0"/>
          <p:cNvSpPr/>
          <p:nvPr/>
        </p:nvSpPr>
        <p:spPr>
          <a:xfrm>
            <a:off x="980225" y="3013575"/>
            <a:ext cx="252300" cy="19680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0"/>
          <p:cNvSpPr txBox="1"/>
          <p:nvPr/>
        </p:nvSpPr>
        <p:spPr>
          <a:xfrm>
            <a:off x="134025" y="1331425"/>
            <a:ext cx="791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Best PSNR scores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2" name="Google Shape;242;p30"/>
          <p:cNvSpPr txBox="1"/>
          <p:nvPr/>
        </p:nvSpPr>
        <p:spPr>
          <a:xfrm>
            <a:off x="147025" y="3555675"/>
            <a:ext cx="791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Worst PSNR scores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3" name="Google Shape;243;p30"/>
          <p:cNvSpPr txBox="1"/>
          <p:nvPr/>
        </p:nvSpPr>
        <p:spPr>
          <a:xfrm>
            <a:off x="8100650" y="2046650"/>
            <a:ext cx="99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Inpainting image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4" name="Google Shape;244;p30"/>
          <p:cNvSpPr txBox="1"/>
          <p:nvPr/>
        </p:nvSpPr>
        <p:spPr>
          <a:xfrm>
            <a:off x="8100600" y="979750"/>
            <a:ext cx="99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Masked Image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5" name="Google Shape;245;p30"/>
          <p:cNvSpPr txBox="1"/>
          <p:nvPr/>
        </p:nvSpPr>
        <p:spPr>
          <a:xfrm>
            <a:off x="8132125" y="3152950"/>
            <a:ext cx="99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Masked Image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6" name="Google Shape;246;p30"/>
          <p:cNvSpPr txBox="1"/>
          <p:nvPr/>
        </p:nvSpPr>
        <p:spPr>
          <a:xfrm>
            <a:off x="8132125" y="4315325"/>
            <a:ext cx="99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Inpainting image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7" name="Google Shape;2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925" y="2949000"/>
            <a:ext cx="6790927" cy="206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4925" y="727487"/>
            <a:ext cx="6790927" cy="206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Comparison</a:t>
            </a:r>
            <a:endParaRPr/>
          </a:p>
        </p:txBody>
      </p:sp>
      <p:pic>
        <p:nvPicPr>
          <p:cNvPr id="254" name="Google Shape;25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9975" y="695225"/>
            <a:ext cx="4744041" cy="41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74" name="Google Shape;74;p14"/>
          <p:cNvSpPr txBox="1"/>
          <p:nvPr>
            <p:ph idx="2" type="body"/>
          </p:nvPr>
        </p:nvSpPr>
        <p:spPr>
          <a:xfrm>
            <a:off x="4784650" y="84100"/>
            <a:ext cx="3832500" cy="433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Introduction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Related Works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Methodology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Approach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Experiments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Results - SSIM Score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Results - PSNR Score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Result Comparison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Conclusion &amp; Discussion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Future Works</a:t>
            </a:r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Discussion</a:t>
            </a:r>
            <a:endParaRPr/>
          </a:p>
        </p:txBody>
      </p:sp>
      <p:sp>
        <p:nvSpPr>
          <p:cNvPr id="260" name="Google Shape;260;p32"/>
          <p:cNvSpPr txBox="1"/>
          <p:nvPr>
            <p:ph idx="1" type="body"/>
          </p:nvPr>
        </p:nvSpPr>
        <p:spPr>
          <a:xfrm>
            <a:off x="238250" y="1266325"/>
            <a:ext cx="8745300" cy="3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</a:t>
            </a:r>
            <a:r>
              <a:rPr b="1" lang="en"/>
              <a:t>smaller </a:t>
            </a:r>
            <a:r>
              <a:rPr lang="en"/>
              <a:t>the mask region is, the </a:t>
            </a:r>
            <a:r>
              <a:rPr b="1" lang="en"/>
              <a:t>better </a:t>
            </a:r>
            <a:r>
              <a:rPr lang="en"/>
              <a:t>the result of inpainting process is.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</a:t>
            </a:r>
            <a:r>
              <a:rPr b="1" lang="en"/>
              <a:t>more </a:t>
            </a:r>
            <a:r>
              <a:rPr lang="en"/>
              <a:t>SSIM (</a:t>
            </a:r>
            <a:r>
              <a:rPr lang="en"/>
              <a:t>similarity</a:t>
            </a:r>
            <a:r>
              <a:rPr lang="en"/>
              <a:t> scores) is, the </a:t>
            </a:r>
            <a:r>
              <a:rPr b="1" lang="en"/>
              <a:t>better </a:t>
            </a:r>
            <a:r>
              <a:rPr lang="en"/>
              <a:t>the result image is.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 most of the cases, the </a:t>
            </a:r>
            <a:r>
              <a:rPr b="1" lang="en"/>
              <a:t>better </a:t>
            </a:r>
            <a:r>
              <a:rPr lang="en"/>
              <a:t>result </a:t>
            </a:r>
            <a:r>
              <a:rPr lang="en"/>
              <a:t>images have </a:t>
            </a:r>
            <a:r>
              <a:rPr b="1" lang="en"/>
              <a:t>higher </a:t>
            </a:r>
            <a:r>
              <a:rPr lang="en"/>
              <a:t>PSRN scores.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Therefore, the </a:t>
            </a:r>
            <a:r>
              <a:rPr b="1" lang="en"/>
              <a:t>good </a:t>
            </a:r>
            <a:r>
              <a:rPr lang="en"/>
              <a:t>result images will </a:t>
            </a:r>
            <a:r>
              <a:rPr b="1" lang="en"/>
              <a:t>mostly </a:t>
            </a:r>
            <a:r>
              <a:rPr lang="en"/>
              <a:t>have the </a:t>
            </a:r>
            <a:r>
              <a:rPr b="1" lang="en"/>
              <a:t>high </a:t>
            </a:r>
            <a:r>
              <a:rPr lang="en"/>
              <a:t>SSIM and PSNR scores.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 general, the model is able to </a:t>
            </a:r>
            <a:r>
              <a:rPr lang="en"/>
              <a:t>generate different results given a masked input image</a:t>
            </a:r>
            <a:r>
              <a:rPr lang="en"/>
              <a:t>. However, those results did </a:t>
            </a:r>
            <a:r>
              <a:rPr b="1" lang="en"/>
              <a:t>not </a:t>
            </a:r>
            <a:r>
              <a:rPr lang="en"/>
              <a:t>really look </a:t>
            </a:r>
            <a:r>
              <a:rPr b="1" lang="en"/>
              <a:t>plausible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Works</a:t>
            </a:r>
            <a:endParaRPr/>
          </a:p>
        </p:txBody>
      </p:sp>
      <p:sp>
        <p:nvSpPr>
          <p:cNvPr id="266" name="Google Shape;266;p3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Maybe upgrade computing </a:t>
            </a:r>
            <a:r>
              <a:rPr lang="en"/>
              <a:t>environment or having a better GPU for getting the faster running time.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Continue to c</a:t>
            </a:r>
            <a:r>
              <a:rPr lang="en"/>
              <a:t>omplete training and testing process of the artwork dataset and then do the </a:t>
            </a:r>
            <a:r>
              <a:rPr lang="en"/>
              <a:t>evaluation metrics calculation.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72" name="Google Shape;272;p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[1] Xu, R., Guo, M., Wang, J., Li, X., Zhou, B., &amp; Loy, C. (2020). </a:t>
            </a:r>
            <a:r>
              <a:rPr i="1" lang="en"/>
              <a:t>Texture Memory-Augmented Deep Patch-Based Image Inpainting.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[2] Chuanxia Zheng, Tat-Jen Cham, and Jianfei Cai. Pluralistic image completion. In </a:t>
            </a:r>
            <a:r>
              <a:rPr i="1" lang="en"/>
              <a:t>Proceedings of the IEEE Conference on Computer Vision and Pattern Recognition</a:t>
            </a:r>
            <a:r>
              <a:rPr lang="en"/>
              <a:t>, pages 1438– 1447, 2019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5"/>
          <p:cNvSpPr txBox="1"/>
          <p:nvPr>
            <p:ph type="title"/>
          </p:nvPr>
        </p:nvSpPr>
        <p:spPr>
          <a:xfrm>
            <a:off x="311700" y="616650"/>
            <a:ext cx="8571300" cy="17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listening!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830050" y="29410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7400" y="200250"/>
            <a:ext cx="4632250" cy="45719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3086100" y="4720850"/>
            <a:ext cx="5821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Pluralistic Image Completion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one optimal result is typically produced in existing image inpainting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methods overly focus on reconstructing the original image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PICNet </a:t>
            </a:r>
            <a:r>
              <a:rPr lang="en"/>
              <a:t>introduces random noises for generating diverse results with a deep generative network [1].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286050" y="3588525"/>
            <a:ext cx="85719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rgbClr val="FF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Goal: Multiple and Diverse Plausible Results (50 Outputs)</a:t>
            </a:r>
            <a:endParaRPr b="1" sz="3200">
              <a:solidFill>
                <a:srgbClr val="FF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253425" y="1659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Works - T-MAD Model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253425" y="768000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Texture Memory-Augmented Deep Patch-Based Image Inpainting [1] is the latest paper (2020) about image inpainting.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This paper proposed a T-MAD model which is not only for image inpainting but also for object removal and high-resolution results.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The method PICNet is also compared with the T-MAD method and other inpainting methods.</a:t>
            </a:r>
            <a:endParaRPr sz="1500"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25" y="2999950"/>
            <a:ext cx="8153400" cy="20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3708100" y="4728825"/>
            <a:ext cx="9338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Source: </a:t>
            </a:r>
            <a:r>
              <a:rPr lang="en" sz="800"/>
              <a:t>Texture Memory-AugmentedDeep Patch-Based Image Inpainting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168175" y="782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075" y="703300"/>
            <a:ext cx="8016374" cy="290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326950" y="3237600"/>
            <a:ext cx="85965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Ig is the original image, and Im is the masked image. The method is mapping Ig to Im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Define Ic as the converse of Im, which is constructed from the masked image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This paper final goal is to take sample from p(Ic|Im) to recover images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698650" y="3074550"/>
            <a:ext cx="212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Source: Pluralistic Image Completion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</a:t>
            </a:r>
            <a:r>
              <a:rPr lang="en"/>
              <a:t>- Datasets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FFHQ-Thumbnail dataset: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Training: 65536 images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Testing: 26 images (25+1)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Art work dataset: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Training: 8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Testing: 8 images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776" y="486474"/>
            <a:ext cx="3773476" cy="193375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/>
        </p:nvSpPr>
        <p:spPr>
          <a:xfrm>
            <a:off x="3987175" y="4682925"/>
            <a:ext cx="6060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PC: NVIDIA Research Projects &amp; Best Artworks of All Time in Kaggle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1400" y="2633713"/>
            <a:ext cx="5789449" cy="209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263850" y="1978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- </a:t>
            </a:r>
            <a:r>
              <a:rPr lang="en"/>
              <a:t>Strength 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263850" y="1092500"/>
            <a:ext cx="8520600" cy="27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The authors did not use Art images to train and test PICNet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PICNet</a:t>
            </a:r>
            <a:r>
              <a:rPr lang="en" sz="2200"/>
              <a:t> excels at inpainting people's faces.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Outputs are natural, realistic-looking 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One image can generate 50 </a:t>
            </a:r>
            <a:r>
              <a:rPr lang="en" sz="2200"/>
              <a:t>diverse </a:t>
            </a:r>
            <a:r>
              <a:rPr lang="en" sz="2200"/>
              <a:t>images with </a:t>
            </a:r>
            <a:r>
              <a:rPr lang="en" sz="2200"/>
              <a:t>plausible</a:t>
            </a:r>
            <a:r>
              <a:rPr lang="en" sz="2200"/>
              <a:t> content</a:t>
            </a:r>
            <a:endParaRPr/>
          </a:p>
        </p:txBody>
      </p:sp>
      <p:sp>
        <p:nvSpPr>
          <p:cNvPr id="120" name="Google Shape;120;p2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263850" y="1978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- Limitation</a:t>
            </a:r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311700" y="961025"/>
            <a:ext cx="8520600" cy="38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Before running, the code must be modified</a:t>
            </a:r>
            <a:endParaRPr sz="19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self.img = self.img.cuda(self.gpu_ids[0], async=True)</a:t>
            </a:r>
            <a:endParaRPr sz="12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change from </a:t>
            </a:r>
            <a:r>
              <a:rPr i="1" lang="en" sz="1200"/>
              <a:t>async=True</a:t>
            </a:r>
            <a:r>
              <a:rPr lang="en" sz="1200"/>
              <a:t> to </a:t>
            </a:r>
            <a:r>
              <a:rPr i="1" lang="en" sz="1200"/>
              <a:t>non_blocking=True</a:t>
            </a:r>
            <a:endParaRPr i="1" sz="1200"/>
          </a:p>
          <a:p>
            <a:pPr indent="-3492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Colab Pro is crashed after 12 hours of running time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maximum epoch is 41</a:t>
            </a:r>
            <a:r>
              <a:rPr lang="en" sz="1200"/>
              <a:t> (epoch is the number of passes of the entire training dataset)</a:t>
            </a:r>
            <a:endParaRPr sz="12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Training images: FFHQ (65536) &gt; Celeba (24183)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Running training model takes a long time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Smaller image sizes are preferred</a:t>
            </a:r>
            <a:endParaRPr sz="1900"/>
          </a:p>
        </p:txBody>
      </p:sp>
      <p:sp>
        <p:nvSpPr>
          <p:cNvPr id="127" name="Google Shape;127;p2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